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9" r:id="rId2"/>
    <p:sldId id="9764" r:id="rId3"/>
    <p:sldId id="9765" r:id="rId4"/>
    <p:sldId id="9759" r:id="rId5"/>
  </p:sldIdLst>
  <p:sldSz cx="12192000" cy="6858000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азикенов Мирас Бауыржанулы" initials="БМБ" lastIdx="1" clrIdx="0">
    <p:extLst>
      <p:ext uri="{19B8F6BF-5375-455C-9EA6-DF929625EA0E}">
        <p15:presenceInfo xmlns:p15="http://schemas.microsoft.com/office/powerpoint/2012/main" userId="S-1-5-21-2542957141-2785110335-3828387137-71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F3B"/>
    <a:srgbClr val="507763"/>
    <a:srgbClr val="BF9000"/>
    <a:srgbClr val="548235"/>
    <a:srgbClr val="D51A5C"/>
    <a:srgbClr val="2B6BCC"/>
    <a:srgbClr val="9478E3"/>
    <a:srgbClr val="F05623"/>
    <a:srgbClr val="27AE60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68" autoAdjust="0"/>
    <p:restoredTop sz="96404" autoAdjust="0"/>
  </p:normalViewPr>
  <p:slideViewPr>
    <p:cSldViewPr snapToGrid="0">
      <p:cViewPr>
        <p:scale>
          <a:sx n="125" d="100"/>
          <a:sy n="125" d="100"/>
        </p:scale>
        <p:origin x="582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C78491-E547-40A7-B321-1D9F8A976ADF}" type="datetimeFigureOut">
              <a:rPr lang="ru-RU" smtClean="0"/>
              <a:t>20.03.2026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071E94-AFA9-40FF-9302-10E52E2D61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80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2B12E-0A0A-4738-A15E-BB23098496AA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5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2B12E-0A0A-4738-A15E-BB23098496AA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864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2B12E-0A0A-4738-A15E-BB23098496AA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709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724F-619F-4C4F-B23E-BAC4FEBFDA4E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28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A4CD-CBD6-4176-9B15-6335F5A935AE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66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015A-60FD-481F-943A-E1FDD4D46F3E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74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E981-798C-4E7B-A477-98B1A7F01E7F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527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2620-B593-4785-9AB4-63A80A8CEEDC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55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EE33-C40A-44BF-A34E-9F53D9F3D439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3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994B-81FE-455B-9B6E-CACF6F8E808B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519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FB2-A8DE-4F4C-A8EA-569F18CE3D47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50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B732-C3A0-4E27-989D-8FC3F1292B1A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6906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A1D5-431F-47FA-B8AA-CFDEF9E8F0C8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28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09F6-C1E4-4BC7-9BE2-735A08028521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62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6AFF5-88ED-42C2-8237-0A0B336A2BA5}" type="datetime1">
              <a:rPr lang="ru-RU" smtClean="0"/>
              <a:t>20.03.2026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BCCDA-5646-40B3-9D10-3F770B3208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0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"/>
          <p:cNvSpPr txBox="1">
            <a:spLocks noGrp="1"/>
          </p:cNvSpPr>
          <p:nvPr>
            <p:ph type="title"/>
          </p:nvPr>
        </p:nvSpPr>
        <p:spPr>
          <a:xfrm>
            <a:off x="827606" y="2266292"/>
            <a:ext cx="8017135" cy="1365845"/>
          </a:xfrm>
          <a:prstGeom prst="rect">
            <a:avLst/>
          </a:prstGeom>
        </p:spPr>
        <p:txBody>
          <a:bodyPr vert="horz" wrap="square" lIns="0" tIns="11516" rIns="0" bIns="0" rtlCol="0" anchor="ctr">
            <a:spAutoFit/>
          </a:bodyPr>
          <a:lstStyle/>
          <a:p>
            <a:pPr marL="11516" marR="4607">
              <a:lnSpc>
                <a:spcPct val="100000"/>
              </a:lnSpc>
              <a:spcBef>
                <a:spcPts val="91"/>
              </a:spcBef>
            </a:pPr>
            <a:r>
              <a:rPr lang="ru-RU" b="1" spc="95" dirty="0">
                <a:solidFill>
                  <a:srgbClr val="007F3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КЛАССИФИКАЦИЯ ЭЛЕМЕНТОВ И ЦЕНООБРАЗОВАНИЕ</a:t>
            </a:r>
            <a:endParaRPr lang="en-US" b="1" spc="54" dirty="0">
              <a:solidFill>
                <a:srgbClr val="007F3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12"/>
          <p:cNvSpPr txBox="1"/>
          <p:nvPr/>
        </p:nvSpPr>
        <p:spPr>
          <a:xfrm>
            <a:off x="5124882" y="6462822"/>
            <a:ext cx="1942236" cy="25785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algn="ctr">
              <a:spcBef>
                <a:spcPts val="91"/>
              </a:spcBef>
            </a:pPr>
            <a:r>
              <a:rPr lang="ru-RU" sz="1600" b="1" spc="-41" dirty="0">
                <a:latin typeface="Arial Narrow" panose="020B0606020202030204" pitchFamily="34" charset="0"/>
                <a:cs typeface="Arial" panose="020B0604020202020204" pitchFamily="34" charset="0"/>
              </a:rPr>
              <a:t>г.</a:t>
            </a:r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 Астана. 2026</a:t>
            </a:r>
            <a:r>
              <a:rPr lang="ru-RU" sz="1600" b="1" spc="32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spc="-23" dirty="0">
                <a:latin typeface="Arial Narrow" panose="020B0606020202030204" pitchFamily="34" charset="0"/>
                <a:cs typeface="Arial" panose="020B0604020202020204" pitchFamily="34" charset="0"/>
              </a:rPr>
              <a:t>год</a:t>
            </a:r>
            <a:endParaRPr lang="ru-RU" sz="16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281" y="49255"/>
            <a:ext cx="1879438" cy="79427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79" r="46681"/>
          <a:stretch/>
        </p:blipFill>
        <p:spPr>
          <a:xfrm>
            <a:off x="8703978" y="-155470"/>
            <a:ext cx="3488022" cy="70221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EAE8B2B-9D0B-A726-F64D-656807AD443B}"/>
              </a:ext>
            </a:extLst>
          </p:cNvPr>
          <p:cNvSpPr txBox="1"/>
          <p:nvPr/>
        </p:nvSpPr>
        <p:spPr>
          <a:xfrm>
            <a:off x="827607" y="3716618"/>
            <a:ext cx="7119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spc="-113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Классификация элементов строительных объектов и ценообразование в строительстве</a:t>
            </a:r>
            <a:endParaRPr lang="ru-RU" sz="2000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19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Заголовок 1">
            <a:extLst>
              <a:ext uri="{FF2B5EF4-FFF2-40B4-BE49-F238E27FC236}">
                <a16:creationId xmlns:a16="http://schemas.microsoft.com/office/drawing/2014/main" id="{CDB9A669-3020-4A26-8789-67A4C20014D2}"/>
              </a:ext>
            </a:extLst>
          </p:cNvPr>
          <p:cNvSpPr txBox="1">
            <a:spLocks/>
          </p:cNvSpPr>
          <p:nvPr/>
        </p:nvSpPr>
        <p:spPr>
          <a:xfrm>
            <a:off x="1740924" y="146829"/>
            <a:ext cx="9780515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800" b="1" dirty="0">
                <a:solidFill>
                  <a:srgbClr val="007F3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КЛАССИФИКАЦИЯ ЭЛЕМЕНТОВ</a:t>
            </a:r>
            <a:endParaRPr lang="ru-RU" sz="2400" i="1" dirty="0">
              <a:solidFill>
                <a:srgbClr val="007F3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11527156" y="0"/>
            <a:ext cx="10094" cy="685389"/>
          </a:xfrm>
          <a:prstGeom prst="line">
            <a:avLst/>
          </a:prstGeom>
          <a:ln w="34925">
            <a:solidFill>
              <a:srgbClr val="007F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11542078" y="0"/>
            <a:ext cx="649922" cy="756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fld id="{237056DB-44B7-4052-A3B6-A315F174FAC1}" type="slidenum">
              <a:rPr lang="ru-RU" sz="4000" b="1" smtClean="0">
                <a:solidFill>
                  <a:srgbClr val="007F3B"/>
                </a:solidFill>
                <a:latin typeface="Arial Narrow" panose="020B0606020202030204" pitchFamily="34" charset="0"/>
              </a:rPr>
              <a:t>2</a:t>
            </a:fld>
            <a:endParaRPr lang="ru-RU" sz="4000" b="1" dirty="0">
              <a:solidFill>
                <a:srgbClr val="007F3B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7E63F9-7C6C-C672-D08E-CD4751F52B5B}"/>
              </a:ext>
            </a:extLst>
          </p:cNvPr>
          <p:cNvSpPr txBox="1"/>
          <p:nvPr/>
        </p:nvSpPr>
        <p:spPr>
          <a:xfrm>
            <a:off x="691009" y="1032366"/>
            <a:ext cx="1291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ОКТРУ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BE6D148-8B40-E3F1-BEB5-A05976B1E0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8" y="49256"/>
            <a:ext cx="1506147" cy="636516"/>
          </a:xfrm>
          <a:prstGeom prst="rect">
            <a:avLst/>
          </a:prstGeom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8279CC76-84E2-433D-A8DA-160DC65C82B2}"/>
              </a:ext>
            </a:extLst>
          </p:cNvPr>
          <p:cNvCxnSpPr>
            <a:cxnSpLocks/>
            <a:stCxn id="2" idx="3"/>
            <a:endCxn id="25" idx="1"/>
          </p:cNvCxnSpPr>
          <p:nvPr/>
        </p:nvCxnSpPr>
        <p:spPr>
          <a:xfrm>
            <a:off x="1982083" y="1263199"/>
            <a:ext cx="12514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46A2FCE-20C4-4BF2-ADEC-85FCFA9C406A}"/>
              </a:ext>
            </a:extLst>
          </p:cNvPr>
          <p:cNvSpPr txBox="1"/>
          <p:nvPr/>
        </p:nvSpPr>
        <p:spPr>
          <a:xfrm>
            <a:off x="3233494" y="1032366"/>
            <a:ext cx="9069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НКТ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2B53C5-A8EE-486E-9A66-CD718D187485}"/>
              </a:ext>
            </a:extLst>
          </p:cNvPr>
          <p:cNvSpPr txBox="1"/>
          <p:nvPr/>
        </p:nvSpPr>
        <p:spPr>
          <a:xfrm>
            <a:off x="2166694" y="999211"/>
            <a:ext cx="9069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>
                <a:latin typeface="Arial Narrow" panose="020B0606020202030204" pitchFamily="34" charset="0"/>
              </a:rPr>
              <a:t>на базе</a:t>
            </a:r>
            <a:endParaRPr lang="ru-RU" sz="300" dirty="0">
              <a:latin typeface="Arial Narrow" panose="020B0606020202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FFDF230-0E79-433B-85D4-D7AB28D27C21}"/>
              </a:ext>
            </a:extLst>
          </p:cNvPr>
          <p:cNvSpPr txBox="1"/>
          <p:nvPr/>
        </p:nvSpPr>
        <p:spPr>
          <a:xfrm>
            <a:off x="5796473" y="1032366"/>
            <a:ext cx="13579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ВК-001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77CAFECD-7CA2-46F2-9F57-E314EEA369DA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7154454" y="1263199"/>
            <a:ext cx="1357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125FC99-8578-4AFF-85BB-6233183A467F}"/>
              </a:ext>
            </a:extLst>
          </p:cNvPr>
          <p:cNvSpPr txBox="1"/>
          <p:nvPr/>
        </p:nvSpPr>
        <p:spPr>
          <a:xfrm>
            <a:off x="8405865" y="1032366"/>
            <a:ext cx="1464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АГСК-3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BA3D259-9CCA-45E1-B06B-B234106BCA49}"/>
              </a:ext>
            </a:extLst>
          </p:cNvPr>
          <p:cNvSpPr txBox="1"/>
          <p:nvPr/>
        </p:nvSpPr>
        <p:spPr>
          <a:xfrm>
            <a:off x="7339065" y="999211"/>
            <a:ext cx="9069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>
                <a:latin typeface="Arial Narrow" panose="020B0606020202030204" pitchFamily="34" charset="0"/>
              </a:rPr>
              <a:t>на базе</a:t>
            </a:r>
            <a:endParaRPr lang="ru-RU" sz="300" dirty="0">
              <a:latin typeface="Arial Narrow" panose="020B0606020202030204" pitchFamily="34" charset="0"/>
            </a:endParaRPr>
          </a:p>
        </p:txBody>
      </p: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16C5E78A-2679-4C36-A3A9-7456FC559780}"/>
              </a:ext>
            </a:extLst>
          </p:cNvPr>
          <p:cNvCxnSpPr>
            <a:cxnSpLocks/>
            <a:stCxn id="29" idx="2"/>
            <a:endCxn id="37" idx="0"/>
          </p:cNvCxnSpPr>
          <p:nvPr/>
        </p:nvCxnSpPr>
        <p:spPr>
          <a:xfrm flipH="1">
            <a:off x="2896945" y="1494031"/>
            <a:ext cx="3578519" cy="393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11F0A26-7EFE-41E7-8746-B1017FFBA9C1}"/>
              </a:ext>
            </a:extLst>
          </p:cNvPr>
          <p:cNvSpPr txBox="1"/>
          <p:nvPr/>
        </p:nvSpPr>
        <p:spPr>
          <a:xfrm>
            <a:off x="2171589" y="1887485"/>
            <a:ext cx="1450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КС</a:t>
            </a:r>
            <a:r>
              <a:rPr lang="en-US" sz="2400" b="1" dirty="0">
                <a:latin typeface="Arial Narrow" panose="020B0606020202030204" pitchFamily="34" charset="0"/>
              </a:rPr>
              <a:t>P</a:t>
            </a:r>
            <a:endParaRPr lang="ru-RU" sz="700" dirty="0">
              <a:latin typeface="Arial Narrow" panose="020B0606020202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FA52909-BF19-43BD-A8E7-7818CF7CCC9C}"/>
              </a:ext>
            </a:extLst>
          </p:cNvPr>
          <p:cNvSpPr txBox="1"/>
          <p:nvPr/>
        </p:nvSpPr>
        <p:spPr>
          <a:xfrm>
            <a:off x="6083405" y="1887484"/>
            <a:ext cx="1450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ЦПС</a:t>
            </a:r>
            <a:endParaRPr lang="ru-RU" sz="3200" b="1" dirty="0">
              <a:latin typeface="Arial Narrow" panose="020B0606020202030204" pitchFamily="34" charset="0"/>
            </a:endParaRPr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B42BBF46-86DB-456F-8515-65EBC3B0BE71}"/>
              </a:ext>
            </a:extLst>
          </p:cNvPr>
          <p:cNvCxnSpPr>
            <a:cxnSpLocks/>
            <a:stCxn id="29" idx="2"/>
            <a:endCxn id="38" idx="0"/>
          </p:cNvCxnSpPr>
          <p:nvPr/>
        </p:nvCxnSpPr>
        <p:spPr>
          <a:xfrm>
            <a:off x="6475464" y="1494031"/>
            <a:ext cx="333297" cy="393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DD22A92-75AA-4967-A915-2B3318A24783}"/>
              </a:ext>
            </a:extLst>
          </p:cNvPr>
          <p:cNvSpPr txBox="1"/>
          <p:nvPr/>
        </p:nvSpPr>
        <p:spPr>
          <a:xfrm>
            <a:off x="658356" y="3840804"/>
            <a:ext cx="1356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latin typeface="Arial Narrow" panose="020B0606020202030204" pitchFamily="34" charset="0"/>
              </a:rPr>
              <a:t>Результаты</a:t>
            </a:r>
            <a:endParaRPr lang="ru-RU" sz="500" u="sng" dirty="0">
              <a:latin typeface="Arial Narrow" panose="020B0606020202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E292605-B947-4DAC-949A-CAA26EBD9A04}"/>
              </a:ext>
            </a:extLst>
          </p:cNvPr>
          <p:cNvSpPr txBox="1"/>
          <p:nvPr/>
        </p:nvSpPr>
        <p:spPr>
          <a:xfrm>
            <a:off x="2368568" y="3840804"/>
            <a:ext cx="11482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latin typeface="Arial Narrow" panose="020B0606020202030204" pitchFamily="34" charset="0"/>
              </a:rPr>
              <a:t>Процессы</a:t>
            </a:r>
            <a:endParaRPr lang="ru-RU" sz="500" u="sng" dirty="0"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5AE9C0-98A4-4C6E-8927-6DB670F98354}"/>
              </a:ext>
            </a:extLst>
          </p:cNvPr>
          <p:cNvSpPr txBox="1"/>
          <p:nvPr/>
        </p:nvSpPr>
        <p:spPr>
          <a:xfrm>
            <a:off x="3847967" y="3840804"/>
            <a:ext cx="1148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latin typeface="Arial Narrow" panose="020B0606020202030204" pitchFamily="34" charset="0"/>
              </a:rPr>
              <a:t>Ресурсы</a:t>
            </a:r>
            <a:endParaRPr lang="ru-RU" sz="500" u="sng" dirty="0">
              <a:latin typeface="Arial Narrow" panose="020B060602020203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54D2D2-8B49-466C-B914-330844B0456E}"/>
              </a:ext>
            </a:extLst>
          </p:cNvPr>
          <p:cNvSpPr txBox="1"/>
          <p:nvPr/>
        </p:nvSpPr>
        <p:spPr>
          <a:xfrm>
            <a:off x="596677" y="4210136"/>
            <a:ext cx="1450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Комплексы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4636A9-0EE2-41C0-83DC-CDDD028783C2}"/>
              </a:ext>
            </a:extLst>
          </p:cNvPr>
          <p:cNvSpPr txBox="1"/>
          <p:nvPr/>
        </p:nvSpPr>
        <p:spPr>
          <a:xfrm>
            <a:off x="596677" y="4574720"/>
            <a:ext cx="1450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Объекты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522A5C3-8363-4CCD-AAF5-0765BBE4B2F0}"/>
              </a:ext>
            </a:extLst>
          </p:cNvPr>
          <p:cNvSpPr txBox="1"/>
          <p:nvPr/>
        </p:nvSpPr>
        <p:spPr>
          <a:xfrm>
            <a:off x="593843" y="4956257"/>
            <a:ext cx="1450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Элементы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1D6836D-4D7E-47B8-969C-61F5CECEDA05}"/>
              </a:ext>
            </a:extLst>
          </p:cNvPr>
          <p:cNvSpPr txBox="1"/>
          <p:nvPr/>
        </p:nvSpPr>
        <p:spPr>
          <a:xfrm>
            <a:off x="593844" y="5328665"/>
            <a:ext cx="14507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Пространства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7F9D01C-E0E6-44A0-AB56-35B0F16A1278}"/>
              </a:ext>
            </a:extLst>
          </p:cNvPr>
          <p:cNvSpPr txBox="1"/>
          <p:nvPr/>
        </p:nvSpPr>
        <p:spPr>
          <a:xfrm>
            <a:off x="974183" y="5702377"/>
            <a:ext cx="7344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Зоны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B43D9F2-A19C-4D58-828F-A782325A8D45}"/>
              </a:ext>
            </a:extLst>
          </p:cNvPr>
          <p:cNvSpPr txBox="1"/>
          <p:nvPr/>
        </p:nvSpPr>
        <p:spPr>
          <a:xfrm>
            <a:off x="3696719" y="4205388"/>
            <a:ext cx="1450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Продукция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B3D38A-3518-43C4-855E-C6048E2D65A3}"/>
              </a:ext>
            </a:extLst>
          </p:cNvPr>
          <p:cNvSpPr txBox="1"/>
          <p:nvPr/>
        </p:nvSpPr>
        <p:spPr>
          <a:xfrm>
            <a:off x="3696719" y="4574720"/>
            <a:ext cx="1450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Материалы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F5B0480-9965-41D4-9E29-EE52032274B6}"/>
              </a:ext>
            </a:extLst>
          </p:cNvPr>
          <p:cNvSpPr txBox="1"/>
          <p:nvPr/>
        </p:nvSpPr>
        <p:spPr>
          <a:xfrm>
            <a:off x="2171589" y="2658174"/>
            <a:ext cx="145071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КСИ</a:t>
            </a:r>
            <a:r>
              <a:rPr lang="ru-RU" sz="3200" b="1" dirty="0">
                <a:latin typeface="Arial Narrow" panose="020B0606020202030204" pitchFamily="34" charset="0"/>
              </a:rPr>
              <a:t> </a:t>
            </a:r>
          </a:p>
          <a:p>
            <a:pPr lvl="0" algn="ctr"/>
            <a:r>
              <a:rPr lang="ru-RU" sz="1000" b="1" dirty="0">
                <a:latin typeface="Arial Narrow" panose="020B0606020202030204" pitchFamily="34" charset="0"/>
              </a:rPr>
              <a:t>(СТ РК </a:t>
            </a:r>
            <a:r>
              <a:rPr lang="en-US" sz="1000" b="1" dirty="0">
                <a:latin typeface="Arial Narrow" panose="020B0606020202030204" pitchFamily="34" charset="0"/>
              </a:rPr>
              <a:t>ISO 12006-2-2017</a:t>
            </a:r>
            <a:r>
              <a:rPr lang="ru-RU" sz="1000" b="1" dirty="0">
                <a:latin typeface="Arial Narrow" panose="020B0606020202030204" pitchFamily="34" charset="0"/>
              </a:rPr>
              <a:t>)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3E79A403-0899-446E-96DD-610DCCB772BF}"/>
              </a:ext>
            </a:extLst>
          </p:cNvPr>
          <p:cNvCxnSpPr>
            <a:cxnSpLocks/>
            <a:stCxn id="37" idx="2"/>
            <a:endCxn id="51" idx="0"/>
          </p:cNvCxnSpPr>
          <p:nvPr/>
        </p:nvCxnSpPr>
        <p:spPr>
          <a:xfrm>
            <a:off x="2896945" y="2349150"/>
            <a:ext cx="0" cy="309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Правая фигурная скобка 22">
            <a:extLst>
              <a:ext uri="{FF2B5EF4-FFF2-40B4-BE49-F238E27FC236}">
                <a16:creationId xmlns:a16="http://schemas.microsoft.com/office/drawing/2014/main" id="{47E79EC1-35ED-4B3C-B87B-80D64FA7A4CB}"/>
              </a:ext>
            </a:extLst>
          </p:cNvPr>
          <p:cNvSpPr/>
          <p:nvPr/>
        </p:nvSpPr>
        <p:spPr>
          <a:xfrm>
            <a:off x="2000004" y="5363100"/>
            <a:ext cx="241158" cy="70861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1938ACE-145A-4B1C-97F3-34ACA67E57E5}"/>
              </a:ext>
            </a:extLst>
          </p:cNvPr>
          <p:cNvSpPr txBox="1"/>
          <p:nvPr/>
        </p:nvSpPr>
        <p:spPr>
          <a:xfrm>
            <a:off x="2274948" y="5389439"/>
            <a:ext cx="13930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Объемные показатели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EFFB24-697B-49C8-AE6A-3CB01252131C}"/>
              </a:ext>
            </a:extLst>
          </p:cNvPr>
          <p:cNvSpPr txBox="1"/>
          <p:nvPr/>
        </p:nvSpPr>
        <p:spPr>
          <a:xfrm>
            <a:off x="384976" y="6379056"/>
            <a:ext cx="86773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>
                <a:latin typeface="Arial Narrow" panose="020B0606020202030204" pitchFamily="34" charset="0"/>
              </a:rPr>
              <a:t>*СТ РК </a:t>
            </a:r>
            <a:r>
              <a:rPr lang="en-US" sz="1200" i="1" dirty="0">
                <a:latin typeface="Arial Narrow" panose="020B0606020202030204" pitchFamily="34" charset="0"/>
              </a:rPr>
              <a:t>ISO 12006-2-2017</a:t>
            </a:r>
            <a:r>
              <a:rPr lang="ru-RU" sz="1200" i="1" dirty="0">
                <a:latin typeface="Arial Narrow" panose="020B0606020202030204" pitchFamily="34" charset="0"/>
              </a:rPr>
              <a:t> разработан на базе иностранных стандартов </a:t>
            </a:r>
            <a:r>
              <a:rPr lang="en-US" sz="1200" i="1" dirty="0">
                <a:latin typeface="Arial Narrow" panose="020B0606020202030204" pitchFamily="34" charset="0"/>
              </a:rPr>
              <a:t>ICMS 3, </a:t>
            </a:r>
            <a:r>
              <a:rPr lang="en-US" sz="1200" i="1" dirty="0" err="1">
                <a:latin typeface="Arial Narrow" panose="020B0606020202030204" pitchFamily="34" charset="0"/>
              </a:rPr>
              <a:t>uniformat</a:t>
            </a:r>
            <a:r>
              <a:rPr lang="en-US" sz="1200" i="1" dirty="0">
                <a:latin typeface="Arial Narrow" panose="020B0606020202030204" pitchFamily="34" charset="0"/>
              </a:rPr>
              <a:t> 2010, NRM1, 2, </a:t>
            </a:r>
            <a:r>
              <a:rPr lang="en-US" sz="1200" i="1" dirty="0" err="1">
                <a:latin typeface="Arial Narrow" panose="020B0606020202030204" pitchFamily="34" charset="0"/>
              </a:rPr>
              <a:t>masterformat</a:t>
            </a:r>
            <a:r>
              <a:rPr lang="en-US" sz="1200" i="1" dirty="0">
                <a:latin typeface="Arial Narrow" panose="020B0606020202030204" pitchFamily="34" charset="0"/>
              </a:rPr>
              <a:t>, DIN 277-4-2018, IPMS</a:t>
            </a:r>
            <a:endParaRPr lang="ru-RU" sz="1200" i="1" dirty="0">
              <a:latin typeface="Arial Narrow" panose="020B0606020202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6BBCE35-CE3D-4287-9D7A-BB3701A6A415}"/>
              </a:ext>
            </a:extLst>
          </p:cNvPr>
          <p:cNvSpPr txBox="1"/>
          <p:nvPr/>
        </p:nvSpPr>
        <p:spPr>
          <a:xfrm>
            <a:off x="6086371" y="2498732"/>
            <a:ext cx="1450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Проекты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cxnSp>
        <p:nvCxnSpPr>
          <p:cNvPr id="71" name="Соединитель: уступ 70">
            <a:extLst>
              <a:ext uri="{FF2B5EF4-FFF2-40B4-BE49-F238E27FC236}">
                <a16:creationId xmlns:a16="http://schemas.microsoft.com/office/drawing/2014/main" id="{865808ED-E0AA-4DC2-920B-1CB531C598E1}"/>
              </a:ext>
            </a:extLst>
          </p:cNvPr>
          <p:cNvCxnSpPr>
            <a:cxnSpLocks/>
            <a:stCxn id="70" idx="2"/>
          </p:cNvCxnSpPr>
          <p:nvPr/>
        </p:nvCxnSpPr>
        <p:spPr>
          <a:xfrm rot="16200000" flipH="1">
            <a:off x="6850947" y="2828843"/>
            <a:ext cx="246615" cy="32505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1B2A660D-846F-4A25-A1CE-410ABB9F0D37}"/>
              </a:ext>
            </a:extLst>
          </p:cNvPr>
          <p:cNvSpPr txBox="1"/>
          <p:nvPr/>
        </p:nvSpPr>
        <p:spPr>
          <a:xfrm>
            <a:off x="7136782" y="2927783"/>
            <a:ext cx="23243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Объекты</a:t>
            </a:r>
            <a:r>
              <a:rPr lang="en-US" dirty="0">
                <a:latin typeface="Arial Narrow" panose="020B0606020202030204" pitchFamily="34" charset="0"/>
              </a:rPr>
              <a:t> (</a:t>
            </a:r>
            <a:r>
              <a:rPr lang="ru-RU" dirty="0" err="1">
                <a:latin typeface="Arial Narrow" panose="020B0606020202030204" pitchFamily="34" charset="0"/>
              </a:rPr>
              <a:t>подпроекты</a:t>
            </a:r>
            <a:r>
              <a:rPr lang="en-US" dirty="0">
                <a:latin typeface="Arial Narrow" panose="020B0606020202030204" pitchFamily="34" charset="0"/>
              </a:rPr>
              <a:t>)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cxnSp>
        <p:nvCxnSpPr>
          <p:cNvPr id="75" name="Соединитель: уступ 74">
            <a:extLst>
              <a:ext uri="{FF2B5EF4-FFF2-40B4-BE49-F238E27FC236}">
                <a16:creationId xmlns:a16="http://schemas.microsoft.com/office/drawing/2014/main" id="{84F674AF-2556-4060-AB75-2DC352435DF3}"/>
              </a:ext>
            </a:extLst>
          </p:cNvPr>
          <p:cNvCxnSpPr>
            <a:cxnSpLocks/>
          </p:cNvCxnSpPr>
          <p:nvPr/>
        </p:nvCxnSpPr>
        <p:spPr>
          <a:xfrm>
            <a:off x="7560525" y="3297115"/>
            <a:ext cx="473202" cy="240920"/>
          </a:xfrm>
          <a:prstGeom prst="bentConnector3">
            <a:avLst>
              <a:gd name="adj1" fmla="val 129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AC726F8A-986C-4DEF-B661-612272E1E15C}"/>
              </a:ext>
            </a:extLst>
          </p:cNvPr>
          <p:cNvSpPr txBox="1"/>
          <p:nvPr/>
        </p:nvSpPr>
        <p:spPr>
          <a:xfrm>
            <a:off x="8088560" y="3353369"/>
            <a:ext cx="1372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Элементы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EF78049-E075-41BC-BE75-4D60A8A5FE0D}"/>
              </a:ext>
            </a:extLst>
          </p:cNvPr>
          <p:cNvSpPr txBox="1"/>
          <p:nvPr/>
        </p:nvSpPr>
        <p:spPr>
          <a:xfrm>
            <a:off x="8046519" y="3859072"/>
            <a:ext cx="1414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Пространства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cxnSp>
        <p:nvCxnSpPr>
          <p:cNvPr id="93" name="Соединитель: уступ 92">
            <a:extLst>
              <a:ext uri="{FF2B5EF4-FFF2-40B4-BE49-F238E27FC236}">
                <a16:creationId xmlns:a16="http://schemas.microsoft.com/office/drawing/2014/main" id="{029B9E33-9A4B-47FA-8F1A-58B1A8828DBA}"/>
              </a:ext>
            </a:extLst>
          </p:cNvPr>
          <p:cNvCxnSpPr>
            <a:cxnSpLocks/>
            <a:stCxn id="76" idx="3"/>
            <a:endCxn id="98" idx="1"/>
          </p:cNvCxnSpPr>
          <p:nvPr/>
        </p:nvCxnSpPr>
        <p:spPr>
          <a:xfrm>
            <a:off x="9461114" y="3538035"/>
            <a:ext cx="598080" cy="110684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29863074-A3CB-49CA-8637-B8F1486C3F92}"/>
              </a:ext>
            </a:extLst>
          </p:cNvPr>
          <p:cNvSpPr txBox="1"/>
          <p:nvPr/>
        </p:nvSpPr>
        <p:spPr>
          <a:xfrm>
            <a:off x="10059194" y="4460210"/>
            <a:ext cx="109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процессы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5637520-6CE5-4329-B790-6AF163E68832}"/>
              </a:ext>
            </a:extLst>
          </p:cNvPr>
          <p:cNvSpPr txBox="1"/>
          <p:nvPr/>
        </p:nvSpPr>
        <p:spPr>
          <a:xfrm>
            <a:off x="10059195" y="4827232"/>
            <a:ext cx="10994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Arial Narrow" panose="020B0606020202030204" pitchFamily="34" charset="0"/>
              </a:rPr>
              <a:t>ресурсы</a:t>
            </a:r>
            <a:endParaRPr lang="ru-RU" sz="500" dirty="0">
              <a:latin typeface="Arial Narrow" panose="020B0606020202030204" pitchFamily="34" charset="0"/>
            </a:endParaRPr>
          </a:p>
        </p:txBody>
      </p:sp>
      <p:cxnSp>
        <p:nvCxnSpPr>
          <p:cNvPr id="106" name="Соединитель: уступ 105">
            <a:extLst>
              <a:ext uri="{FF2B5EF4-FFF2-40B4-BE49-F238E27FC236}">
                <a16:creationId xmlns:a16="http://schemas.microsoft.com/office/drawing/2014/main" id="{8614B6BD-8CE2-413E-8317-00181D3016E4}"/>
              </a:ext>
            </a:extLst>
          </p:cNvPr>
          <p:cNvCxnSpPr>
            <a:cxnSpLocks/>
            <a:stCxn id="77" idx="3"/>
            <a:endCxn id="99" idx="1"/>
          </p:cNvCxnSpPr>
          <p:nvPr/>
        </p:nvCxnSpPr>
        <p:spPr>
          <a:xfrm>
            <a:off x="9461114" y="4043738"/>
            <a:ext cx="598081" cy="9681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D9B71E9B-1C6A-468B-BBE5-96FC957070E9}"/>
              </a:ext>
            </a:extLst>
          </p:cNvPr>
          <p:cNvSpPr txBox="1"/>
          <p:nvPr/>
        </p:nvSpPr>
        <p:spPr>
          <a:xfrm>
            <a:off x="2239018" y="3406192"/>
            <a:ext cx="13563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latin typeface="Arial Narrow" panose="020B0606020202030204" pitchFamily="34" charset="0"/>
              </a:rPr>
              <a:t>Атрибуты</a:t>
            </a:r>
            <a:endParaRPr lang="ru-RU" sz="500" u="sng" dirty="0">
              <a:latin typeface="Arial Narrow" panose="020B0606020202030204" pitchFamily="34" charset="0"/>
            </a:endParaRPr>
          </a:p>
        </p:txBody>
      </p:sp>
      <p:cxnSp>
        <p:nvCxnSpPr>
          <p:cNvPr id="124" name="Соединитель: уступ 123">
            <a:extLst>
              <a:ext uri="{FF2B5EF4-FFF2-40B4-BE49-F238E27FC236}">
                <a16:creationId xmlns:a16="http://schemas.microsoft.com/office/drawing/2014/main" id="{723C456D-F8E9-4177-A8B4-E2FCEAAB1B0E}"/>
              </a:ext>
            </a:extLst>
          </p:cNvPr>
          <p:cNvCxnSpPr>
            <a:cxnSpLocks/>
          </p:cNvCxnSpPr>
          <p:nvPr/>
        </p:nvCxnSpPr>
        <p:spPr>
          <a:xfrm rot="16200000" flipH="1">
            <a:off x="7410839" y="3440400"/>
            <a:ext cx="772575" cy="473202"/>
          </a:xfrm>
          <a:prstGeom prst="bentConnector3">
            <a:avLst>
              <a:gd name="adj1" fmla="val 10024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180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Заголовок 1">
            <a:extLst>
              <a:ext uri="{FF2B5EF4-FFF2-40B4-BE49-F238E27FC236}">
                <a16:creationId xmlns:a16="http://schemas.microsoft.com/office/drawing/2014/main" id="{CDB9A669-3020-4A26-8789-67A4C20014D2}"/>
              </a:ext>
            </a:extLst>
          </p:cNvPr>
          <p:cNvSpPr txBox="1">
            <a:spLocks/>
          </p:cNvSpPr>
          <p:nvPr/>
        </p:nvSpPr>
        <p:spPr>
          <a:xfrm>
            <a:off x="1740924" y="146829"/>
            <a:ext cx="9780515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800" b="1" dirty="0">
                <a:solidFill>
                  <a:srgbClr val="007F3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ЦЕНООБРАЗОВАНИЕ В СТРОИТЕЛЬСТВЕ</a:t>
            </a:r>
            <a:endParaRPr lang="ru-RU" sz="2400" dirty="0">
              <a:solidFill>
                <a:srgbClr val="007F3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11527156" y="0"/>
            <a:ext cx="10094" cy="685389"/>
          </a:xfrm>
          <a:prstGeom prst="line">
            <a:avLst/>
          </a:prstGeom>
          <a:ln w="34925">
            <a:solidFill>
              <a:srgbClr val="007F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11542078" y="0"/>
            <a:ext cx="649922" cy="756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fld id="{237056DB-44B7-4052-A3B6-A315F174FAC1}" type="slidenum">
              <a:rPr lang="ru-RU" sz="4000" b="1" smtClean="0">
                <a:solidFill>
                  <a:srgbClr val="007F3B"/>
                </a:solidFill>
                <a:latin typeface="Arial Narrow" panose="020B0606020202030204" pitchFamily="34" charset="0"/>
              </a:rPr>
              <a:t>3</a:t>
            </a:fld>
            <a:endParaRPr lang="ru-RU" sz="4000" b="1" dirty="0">
              <a:solidFill>
                <a:srgbClr val="007F3B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7E63F9-7C6C-C672-D08E-CD4751F52B5B}"/>
              </a:ext>
            </a:extLst>
          </p:cNvPr>
          <p:cNvSpPr txBox="1"/>
          <p:nvPr/>
        </p:nvSpPr>
        <p:spPr>
          <a:xfrm>
            <a:off x="1496763" y="1130433"/>
            <a:ext cx="29414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latin typeface="Arial Narrow" panose="020B0606020202030204" pitchFamily="34" charset="0"/>
              </a:rPr>
              <a:t>ТЭО, ПСД (</a:t>
            </a:r>
            <a:r>
              <a:rPr lang="en-US" sz="3200" b="1" dirty="0">
                <a:latin typeface="Arial Narrow" panose="020B0606020202030204" pitchFamily="34" charset="0"/>
              </a:rPr>
              <a:t>cost)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BE6D148-8B40-E3F1-BEB5-A05976B1E0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8" y="49256"/>
            <a:ext cx="1506147" cy="6365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87FB3F-8792-45F0-8BC0-7287E36AB4AD}"/>
              </a:ext>
            </a:extLst>
          </p:cNvPr>
          <p:cNvSpPr txBox="1"/>
          <p:nvPr/>
        </p:nvSpPr>
        <p:spPr>
          <a:xfrm>
            <a:off x="6304317" y="1130433"/>
            <a:ext cx="5605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latin typeface="Arial Narrow" panose="020B0606020202030204" pitchFamily="34" charset="0"/>
              </a:rPr>
              <a:t>Конкурс, строительство (</a:t>
            </a:r>
            <a:r>
              <a:rPr lang="en-US" sz="3200" b="1" dirty="0">
                <a:latin typeface="Arial Narrow" panose="020B0606020202030204" pitchFamily="34" charset="0"/>
              </a:rPr>
              <a:t>price)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4D08D0A-B1FE-4C19-87ED-F07CC384092F}"/>
              </a:ext>
            </a:extLst>
          </p:cNvPr>
          <p:cNvCxnSpPr>
            <a:cxnSpLocks/>
          </p:cNvCxnSpPr>
          <p:nvPr/>
        </p:nvCxnSpPr>
        <p:spPr>
          <a:xfrm>
            <a:off x="6006790" y="1040780"/>
            <a:ext cx="0" cy="538975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7DB9724-826D-4B10-96B9-CC070291A39E}"/>
              </a:ext>
            </a:extLst>
          </p:cNvPr>
          <p:cNvSpPr txBox="1"/>
          <p:nvPr/>
        </p:nvSpPr>
        <p:spPr>
          <a:xfrm>
            <a:off x="1496763" y="2001293"/>
            <a:ext cx="2941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Сметная стоимость</a:t>
            </a:r>
            <a:endParaRPr lang="ru-RU" sz="700" dirty="0">
              <a:latin typeface="Arial Narrow" panose="020B0606020202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59CD8D-9C67-46BD-B9AF-D07548489295}"/>
              </a:ext>
            </a:extLst>
          </p:cNvPr>
          <p:cNvSpPr txBox="1"/>
          <p:nvPr/>
        </p:nvSpPr>
        <p:spPr>
          <a:xfrm>
            <a:off x="7643552" y="2001293"/>
            <a:ext cx="2941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Arial Narrow" panose="020B0606020202030204" pitchFamily="34" charset="0"/>
              </a:rPr>
              <a:t>Договорная цена</a:t>
            </a:r>
            <a:endParaRPr lang="ru-RU" sz="700" dirty="0">
              <a:latin typeface="Arial Narrow" panose="020B0606020202030204" pitchFamily="34" charset="0"/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6157A9C4-ADEA-4D67-AD3F-87F25DACF7F2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4438185" y="2232126"/>
            <a:ext cx="32053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F35DA0C-BDA8-4DA5-BD97-F52F9F19451B}"/>
              </a:ext>
            </a:extLst>
          </p:cNvPr>
          <p:cNvSpPr txBox="1"/>
          <p:nvPr/>
        </p:nvSpPr>
        <p:spPr>
          <a:xfrm>
            <a:off x="4812391" y="1946650"/>
            <a:ext cx="9069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1400" b="1" i="1" dirty="0">
                <a:latin typeface="Arial Narrow" panose="020B0606020202030204" pitchFamily="34" charset="0"/>
              </a:rPr>
              <a:t>Limit</a:t>
            </a:r>
            <a:endParaRPr lang="ru-RU" sz="300" i="1" dirty="0">
              <a:latin typeface="Arial Narrow" panose="020B0606020202030204" pitchFamily="34" charset="0"/>
            </a:endParaRP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2B61A129-C083-44FC-B81D-A009D0463B04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>
            <a:off x="2967474" y="1715208"/>
            <a:ext cx="0" cy="286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23C846D3-A98B-40C6-90B1-EB89DFADEF5E}"/>
              </a:ext>
            </a:extLst>
          </p:cNvPr>
          <p:cNvCxnSpPr>
            <a:cxnSpLocks/>
            <a:stCxn id="8" idx="2"/>
            <a:endCxn id="14" idx="0"/>
          </p:cNvCxnSpPr>
          <p:nvPr/>
        </p:nvCxnSpPr>
        <p:spPr>
          <a:xfrm>
            <a:off x="9107189" y="1715208"/>
            <a:ext cx="7074" cy="286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E9F4F44-7AC0-49AA-84D4-AF4E6AC6C9F7}"/>
              </a:ext>
            </a:extLst>
          </p:cNvPr>
          <p:cNvSpPr txBox="1"/>
          <p:nvPr/>
        </p:nvSpPr>
        <p:spPr>
          <a:xfrm>
            <a:off x="609600" y="2748434"/>
            <a:ext cx="4742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latin typeface="Arial Narrow" panose="020B0606020202030204" pitchFamily="34" charset="0"/>
              </a:rPr>
              <a:t>Сметные нормативные документы</a:t>
            </a:r>
            <a:endParaRPr lang="ru-RU" sz="700" dirty="0">
              <a:latin typeface="Arial Narrow" panose="020B0606020202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DEDFCF4-76B5-4ED3-BD0E-1083E19FC3C3}"/>
              </a:ext>
            </a:extLst>
          </p:cNvPr>
          <p:cNvSpPr txBox="1"/>
          <p:nvPr/>
        </p:nvSpPr>
        <p:spPr>
          <a:xfrm>
            <a:off x="1755701" y="3495573"/>
            <a:ext cx="24529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000" u="sng" dirty="0">
                <a:latin typeface="Arial Narrow" panose="020B0606020202030204" pitchFamily="34" charset="0"/>
              </a:rPr>
              <a:t>Сметные нормы (ЭСН)</a:t>
            </a:r>
            <a:endParaRPr lang="ru-RU" sz="600" u="sng" dirty="0">
              <a:latin typeface="Arial Narrow" panose="020B0606020202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29DD9A-1090-4FA2-BB8A-7F095173E2B1}"/>
              </a:ext>
            </a:extLst>
          </p:cNvPr>
          <p:cNvSpPr txBox="1"/>
          <p:nvPr/>
        </p:nvSpPr>
        <p:spPr>
          <a:xfrm>
            <a:off x="1755700" y="3983658"/>
            <a:ext cx="33156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000" u="sng" dirty="0">
                <a:latin typeface="Arial Narrow" panose="020B0606020202030204" pitchFamily="34" charset="0"/>
              </a:rPr>
              <a:t>Сметные показатели стоимости</a:t>
            </a:r>
            <a:endParaRPr lang="ru-RU" sz="600" u="sng" dirty="0">
              <a:latin typeface="Arial Narrow" panose="020B0606020202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38792CC-A087-477C-AE39-CA25272E9E41}"/>
              </a:ext>
            </a:extLst>
          </p:cNvPr>
          <p:cNvSpPr txBox="1"/>
          <p:nvPr/>
        </p:nvSpPr>
        <p:spPr>
          <a:xfrm>
            <a:off x="2913244" y="4664086"/>
            <a:ext cx="1066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dirty="0">
                <a:latin typeface="Arial Narrow" panose="020B0606020202030204" pitchFamily="34" charset="0"/>
              </a:rPr>
              <a:t>Ресурсы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E98156-041C-4C7C-B6F0-15D0386B8647}"/>
              </a:ext>
            </a:extLst>
          </p:cNvPr>
          <p:cNvSpPr txBox="1"/>
          <p:nvPr/>
        </p:nvSpPr>
        <p:spPr>
          <a:xfrm>
            <a:off x="2913244" y="5005969"/>
            <a:ext cx="10205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dirty="0">
                <a:latin typeface="Arial Narrow" panose="020B0606020202030204" pitchFamily="34" charset="0"/>
              </a:rPr>
              <a:t>Работы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A9FF79-F33B-41CD-9693-E4244CE70A77}"/>
              </a:ext>
            </a:extLst>
          </p:cNvPr>
          <p:cNvSpPr txBox="1"/>
          <p:nvPr/>
        </p:nvSpPr>
        <p:spPr>
          <a:xfrm>
            <a:off x="2913245" y="5347852"/>
            <a:ext cx="1130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dirty="0">
                <a:latin typeface="Arial Narrow" panose="020B0606020202030204" pitchFamily="34" charset="0"/>
              </a:rPr>
              <a:t>Элементы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9ED6A52-B183-4976-B274-4B592880A024}"/>
              </a:ext>
            </a:extLst>
          </p:cNvPr>
          <p:cNvSpPr txBox="1"/>
          <p:nvPr/>
        </p:nvSpPr>
        <p:spPr>
          <a:xfrm>
            <a:off x="2913244" y="5689735"/>
            <a:ext cx="10205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dirty="0">
                <a:latin typeface="Arial Narrow" panose="020B0606020202030204" pitchFamily="34" charset="0"/>
              </a:rPr>
              <a:t>Объекты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5DFBBD1-424C-4674-8647-78E2037B221C}"/>
              </a:ext>
            </a:extLst>
          </p:cNvPr>
          <p:cNvSpPr txBox="1"/>
          <p:nvPr/>
        </p:nvSpPr>
        <p:spPr>
          <a:xfrm>
            <a:off x="6594088" y="2752925"/>
            <a:ext cx="52485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latin typeface="Arial Narrow" panose="020B0606020202030204" pitchFamily="34" charset="0"/>
              </a:rPr>
              <a:t>База цен и расценок для формирования сметы-оферты, ВДЦ, КЕДР</a:t>
            </a:r>
            <a:endParaRPr lang="ru-RU" sz="700" dirty="0">
              <a:latin typeface="Arial Narrow" panose="020B0606020202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DDD7BE2-15EE-40DD-87A6-FDDEF5AB8195}"/>
              </a:ext>
            </a:extLst>
          </p:cNvPr>
          <p:cNvSpPr txBox="1"/>
          <p:nvPr/>
        </p:nvSpPr>
        <p:spPr>
          <a:xfrm>
            <a:off x="7545659" y="3983658"/>
            <a:ext cx="31365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dirty="0">
                <a:latin typeface="Arial Narrow" panose="020B0606020202030204" pitchFamily="34" charset="0"/>
              </a:rPr>
              <a:t>Оператор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9695DAD-A23F-4768-BB7C-1E3B7F594F39}"/>
              </a:ext>
            </a:extLst>
          </p:cNvPr>
          <p:cNvSpPr txBox="1"/>
          <p:nvPr/>
        </p:nvSpPr>
        <p:spPr>
          <a:xfrm>
            <a:off x="7545658" y="4673407"/>
            <a:ext cx="31365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2000" dirty="0">
                <a:latin typeface="Arial Narrow" panose="020B0606020202030204" pitchFamily="34" charset="0"/>
              </a:rPr>
              <a:t>Material.kz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D8DCEBA-FFD8-4523-BD6E-03DFAAC6BDE5}"/>
              </a:ext>
            </a:extLst>
          </p:cNvPr>
          <p:cNvSpPr txBox="1"/>
          <p:nvPr/>
        </p:nvSpPr>
        <p:spPr>
          <a:xfrm>
            <a:off x="6943494" y="5809364"/>
            <a:ext cx="42969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dirty="0">
                <a:latin typeface="Arial Narrow" panose="020B0606020202030204" pitchFamily="34" charset="0"/>
              </a:rPr>
              <a:t>Поставщики материалов, работ и услуг</a:t>
            </a:r>
            <a:endParaRPr lang="ru-RU" sz="600" dirty="0">
              <a:latin typeface="Arial Narrow" panose="020B0606020202030204" pitchFamily="34" charset="0"/>
            </a:endParaRPr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6E4509B1-8260-485E-A8FD-F125BBB51584}"/>
              </a:ext>
            </a:extLst>
          </p:cNvPr>
          <p:cNvCxnSpPr/>
          <p:nvPr/>
        </p:nvCxnSpPr>
        <p:spPr>
          <a:xfrm flipV="1">
            <a:off x="7634870" y="5237065"/>
            <a:ext cx="758283" cy="286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87A5B9A9-49A7-4B37-A1A3-DB7438C746C6}"/>
              </a:ext>
            </a:extLst>
          </p:cNvPr>
          <p:cNvCxnSpPr>
            <a:cxnSpLocks/>
          </p:cNvCxnSpPr>
          <p:nvPr/>
        </p:nvCxnSpPr>
        <p:spPr>
          <a:xfrm flipV="1">
            <a:off x="8206049" y="5237065"/>
            <a:ext cx="543943" cy="286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3F0EB4CD-83EF-480A-9416-C3D0932187BA}"/>
              </a:ext>
            </a:extLst>
          </p:cNvPr>
          <p:cNvCxnSpPr>
            <a:cxnSpLocks/>
          </p:cNvCxnSpPr>
          <p:nvPr/>
        </p:nvCxnSpPr>
        <p:spPr>
          <a:xfrm flipV="1">
            <a:off x="9110547" y="5248283"/>
            <a:ext cx="0" cy="334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4573F189-8024-49C8-AFC6-07A9D6589FC3}"/>
              </a:ext>
            </a:extLst>
          </p:cNvPr>
          <p:cNvCxnSpPr>
            <a:cxnSpLocks/>
          </p:cNvCxnSpPr>
          <p:nvPr/>
        </p:nvCxnSpPr>
        <p:spPr>
          <a:xfrm flipH="1" flipV="1">
            <a:off x="9471103" y="5227579"/>
            <a:ext cx="371081" cy="277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FAECEBFB-C164-4CF1-9F6F-5DE6F2BB0D62}"/>
              </a:ext>
            </a:extLst>
          </p:cNvPr>
          <p:cNvCxnSpPr>
            <a:cxnSpLocks/>
          </p:cNvCxnSpPr>
          <p:nvPr/>
        </p:nvCxnSpPr>
        <p:spPr>
          <a:xfrm flipH="1" flipV="1">
            <a:off x="9865114" y="5237065"/>
            <a:ext cx="816268" cy="267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80DE2D33-3E5C-4330-A7E4-EC66627F1C13}"/>
              </a:ext>
            </a:extLst>
          </p:cNvPr>
          <p:cNvCxnSpPr>
            <a:cxnSpLocks/>
          </p:cNvCxnSpPr>
          <p:nvPr/>
        </p:nvCxnSpPr>
        <p:spPr>
          <a:xfrm flipV="1">
            <a:off x="9110547" y="4383768"/>
            <a:ext cx="0" cy="334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7005B471-4368-473E-9679-82BFEFEE0D7E}"/>
              </a:ext>
            </a:extLst>
          </p:cNvPr>
          <p:cNvCxnSpPr>
            <a:cxnSpLocks/>
          </p:cNvCxnSpPr>
          <p:nvPr/>
        </p:nvCxnSpPr>
        <p:spPr>
          <a:xfrm flipV="1">
            <a:off x="9110547" y="3636819"/>
            <a:ext cx="0" cy="334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559B6024-8F60-4057-83D4-B03A480AE9C6}"/>
              </a:ext>
            </a:extLst>
          </p:cNvPr>
          <p:cNvCxnSpPr>
            <a:cxnSpLocks/>
          </p:cNvCxnSpPr>
          <p:nvPr/>
        </p:nvCxnSpPr>
        <p:spPr>
          <a:xfrm flipV="1">
            <a:off x="9110547" y="2462958"/>
            <a:ext cx="0" cy="334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D978D265-1376-4B42-B141-CE5261270F62}"/>
              </a:ext>
            </a:extLst>
          </p:cNvPr>
          <p:cNvCxnSpPr>
            <a:cxnSpLocks/>
          </p:cNvCxnSpPr>
          <p:nvPr/>
        </p:nvCxnSpPr>
        <p:spPr>
          <a:xfrm flipV="1">
            <a:off x="2960041" y="2462958"/>
            <a:ext cx="0" cy="334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Соединитель: уступ 50">
            <a:extLst>
              <a:ext uri="{FF2B5EF4-FFF2-40B4-BE49-F238E27FC236}">
                <a16:creationId xmlns:a16="http://schemas.microsoft.com/office/drawing/2014/main" id="{6EE84C0F-CD99-4D15-83D3-13CB2B0CAAF2}"/>
              </a:ext>
            </a:extLst>
          </p:cNvPr>
          <p:cNvCxnSpPr>
            <a:cxnSpLocks/>
            <a:endCxn id="26" idx="1"/>
          </p:cNvCxnSpPr>
          <p:nvPr/>
        </p:nvCxnSpPr>
        <p:spPr>
          <a:xfrm rot="16200000" flipH="1">
            <a:off x="1331601" y="3271527"/>
            <a:ext cx="485531" cy="3626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Соединитель: уступ 52">
            <a:extLst>
              <a:ext uri="{FF2B5EF4-FFF2-40B4-BE49-F238E27FC236}">
                <a16:creationId xmlns:a16="http://schemas.microsoft.com/office/drawing/2014/main" id="{7B74949E-A288-405A-AB67-0527EF2E7F18}"/>
              </a:ext>
            </a:extLst>
          </p:cNvPr>
          <p:cNvCxnSpPr>
            <a:cxnSpLocks/>
            <a:endCxn id="27" idx="1"/>
          </p:cNvCxnSpPr>
          <p:nvPr/>
        </p:nvCxnSpPr>
        <p:spPr>
          <a:xfrm rot="16200000" flipH="1">
            <a:off x="1330323" y="3758336"/>
            <a:ext cx="488084" cy="3626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Соединитель: уступ 54">
            <a:extLst>
              <a:ext uri="{FF2B5EF4-FFF2-40B4-BE49-F238E27FC236}">
                <a16:creationId xmlns:a16="http://schemas.microsoft.com/office/drawing/2014/main" id="{15F1BA7A-823C-4E44-BFD4-D4BDBA02B5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2634008" y="4532547"/>
            <a:ext cx="410098" cy="249777"/>
          </a:xfrm>
          <a:prstGeom prst="bentConnector3">
            <a:avLst>
              <a:gd name="adj1" fmla="val 9993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Соединитель: уступ 70">
            <a:extLst>
              <a:ext uri="{FF2B5EF4-FFF2-40B4-BE49-F238E27FC236}">
                <a16:creationId xmlns:a16="http://schemas.microsoft.com/office/drawing/2014/main" id="{0E824C4A-2311-4C22-9461-0E136B99B95F}"/>
              </a:ext>
            </a:extLst>
          </p:cNvPr>
          <p:cNvCxnSpPr>
            <a:cxnSpLocks/>
          </p:cNvCxnSpPr>
          <p:nvPr/>
        </p:nvCxnSpPr>
        <p:spPr>
          <a:xfrm rot="16200000" flipH="1">
            <a:off x="2634009" y="4851744"/>
            <a:ext cx="410098" cy="249777"/>
          </a:xfrm>
          <a:prstGeom prst="bentConnector3">
            <a:avLst>
              <a:gd name="adj1" fmla="val 9993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Соединитель: уступ 71">
            <a:extLst>
              <a:ext uri="{FF2B5EF4-FFF2-40B4-BE49-F238E27FC236}">
                <a16:creationId xmlns:a16="http://schemas.microsoft.com/office/drawing/2014/main" id="{519BAE53-E36C-4D42-83D9-CC18FE9C6435}"/>
              </a:ext>
            </a:extLst>
          </p:cNvPr>
          <p:cNvCxnSpPr>
            <a:cxnSpLocks/>
          </p:cNvCxnSpPr>
          <p:nvPr/>
        </p:nvCxnSpPr>
        <p:spPr>
          <a:xfrm rot="16200000" flipH="1">
            <a:off x="2634010" y="5193627"/>
            <a:ext cx="410098" cy="249777"/>
          </a:xfrm>
          <a:prstGeom prst="bentConnector3">
            <a:avLst>
              <a:gd name="adj1" fmla="val 9993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Соединитель: уступ 72">
            <a:extLst>
              <a:ext uri="{FF2B5EF4-FFF2-40B4-BE49-F238E27FC236}">
                <a16:creationId xmlns:a16="http://schemas.microsoft.com/office/drawing/2014/main" id="{22E24A80-0F99-4735-A05A-3F75BF2896FD}"/>
              </a:ext>
            </a:extLst>
          </p:cNvPr>
          <p:cNvCxnSpPr>
            <a:cxnSpLocks/>
          </p:cNvCxnSpPr>
          <p:nvPr/>
        </p:nvCxnSpPr>
        <p:spPr>
          <a:xfrm rot="16200000" flipH="1">
            <a:off x="2634010" y="5535510"/>
            <a:ext cx="410098" cy="249777"/>
          </a:xfrm>
          <a:prstGeom prst="bentConnector3">
            <a:avLst>
              <a:gd name="adj1" fmla="val 9993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267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Заголовок 1">
            <a:extLst>
              <a:ext uri="{FF2B5EF4-FFF2-40B4-BE49-F238E27FC236}">
                <a16:creationId xmlns:a16="http://schemas.microsoft.com/office/drawing/2014/main" id="{CDB9A669-3020-4A26-8789-67A4C20014D2}"/>
              </a:ext>
            </a:extLst>
          </p:cNvPr>
          <p:cNvSpPr txBox="1">
            <a:spLocks/>
          </p:cNvSpPr>
          <p:nvPr/>
        </p:nvSpPr>
        <p:spPr>
          <a:xfrm>
            <a:off x="1832363" y="137688"/>
            <a:ext cx="9689076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>
                <a:solidFill>
                  <a:srgbClr val="007F3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Справочник сокращений:</a:t>
            </a: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11527156" y="0"/>
            <a:ext cx="10094" cy="685389"/>
          </a:xfrm>
          <a:prstGeom prst="line">
            <a:avLst/>
          </a:prstGeom>
          <a:ln w="34925">
            <a:solidFill>
              <a:srgbClr val="007F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11542078" y="0"/>
            <a:ext cx="649922" cy="756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fld id="{8A1E15FC-D3F4-43CE-8005-B7AB7AC2BC0E}" type="slidenum">
              <a:rPr lang="ru-RU" sz="4000" b="1" smtClean="0">
                <a:solidFill>
                  <a:srgbClr val="007F3B"/>
                </a:solidFill>
                <a:latin typeface="Arial Narrow" panose="020B0606020202030204" pitchFamily="34" charset="0"/>
              </a:rPr>
              <a:t>4</a:t>
            </a:fld>
            <a:endParaRPr lang="ru-RU" sz="4000" b="1" dirty="0">
              <a:solidFill>
                <a:srgbClr val="007F3B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623" y="1519765"/>
            <a:ext cx="10902628" cy="1711115"/>
          </a:xfrm>
          <a:prstGeom prst="rect">
            <a:avLst/>
          </a:prstGeom>
          <a:pattFill prst="dk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63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algn="just"/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48923" y="1575758"/>
            <a:ext cx="50142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ОКТРУ </a:t>
            </a:r>
            <a:r>
              <a:rPr lang="ru-RU" sz="1600" dirty="0">
                <a:latin typeface="Arial Narrow" panose="020B0606020202030204" pitchFamily="34" charset="0"/>
              </a:rPr>
              <a:t>–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общий каталог товаров работ и услуг;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НКТ </a:t>
            </a:r>
            <a:r>
              <a:rPr lang="ru-RU" sz="1600" dirty="0">
                <a:latin typeface="Arial Narrow" panose="020B0606020202030204" pitchFamily="34" charset="0"/>
              </a:rPr>
              <a:t>–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национальный каталог товаров;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ВК-001 </a:t>
            </a:r>
            <a:r>
              <a:rPr lang="ru-RU" sz="1600" dirty="0">
                <a:latin typeface="Arial Narrow" panose="020B0606020202030204" pitchFamily="34" charset="0"/>
              </a:rPr>
              <a:t>–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классификатор строительных ресурсов;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АГСК-3 </a:t>
            </a:r>
            <a:r>
              <a:rPr lang="ru-RU" sz="1600" dirty="0">
                <a:latin typeface="Arial Narrow" panose="020B0606020202030204" pitchFamily="34" charset="0"/>
              </a:rPr>
              <a:t>–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архитектурно-градостроительный и строительный каталог «Перечень строительных конструкций, изделий и строительных материалов»;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66810" y="1575758"/>
            <a:ext cx="51762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СТ РК </a:t>
            </a:r>
            <a:r>
              <a:rPr lang="en-US" sz="1600" b="1" dirty="0">
                <a:latin typeface="Arial Narrow" panose="020B0606020202030204" pitchFamily="34" charset="0"/>
              </a:rPr>
              <a:t>ISO 12006-2-2017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–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стандарт, описывающий информационную модель организации данных о строительных работах;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КСР </a:t>
            </a:r>
            <a:r>
              <a:rPr lang="ru-RU" sz="1600" dirty="0">
                <a:latin typeface="Arial Narrow" panose="020B0606020202030204" pitchFamily="34" charset="0"/>
              </a:rPr>
              <a:t>–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классификация строительных ресурсов;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КСИ</a:t>
            </a:r>
            <a:r>
              <a:rPr lang="ru-RU" sz="1600" dirty="0">
                <a:latin typeface="Arial Narrow" panose="020B0606020202030204" pitchFamily="34" charset="0"/>
              </a:rPr>
              <a:t> – классификация строительной информации;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latin typeface="Arial Narrow" panose="020B0606020202030204" pitchFamily="34" charset="0"/>
              </a:rPr>
              <a:t>ЦСП</a:t>
            </a:r>
            <a:r>
              <a:rPr lang="ru-RU" sz="1600" dirty="0">
                <a:latin typeface="Arial Narrow" panose="020B0606020202030204" pitchFamily="34" charset="0"/>
              </a:rPr>
              <a:t> – цифровая спецификация проекта.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18A95F-BDC4-E7E0-72DC-65CA1D359C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8" y="49256"/>
            <a:ext cx="1506147" cy="63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1530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31332</TotalTime>
  <Words>222</Words>
  <Application>Microsoft Office PowerPoint</Application>
  <PresentationFormat>Широкоэкранный</PresentationFormat>
  <Paragraphs>65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Aptos</vt:lpstr>
      <vt:lpstr>Arial</vt:lpstr>
      <vt:lpstr>Arial Narrow</vt:lpstr>
      <vt:lpstr>Calibri</vt:lpstr>
      <vt:lpstr>Calibri Light</vt:lpstr>
      <vt:lpstr>Wingdings</vt:lpstr>
      <vt:lpstr>Тема Office</vt:lpstr>
      <vt:lpstr>КЛАССИФИКАЦИЯ ЭЛЕМЕНТОВ И ЦЕНООБРАЗОВАНИЕ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Молдабаев Даурен А.</dc:creator>
  <cp:lastModifiedBy>Ибраев Асан Габаевич</cp:lastModifiedBy>
  <cp:revision>1642</cp:revision>
  <cp:lastPrinted>2022-02-23T09:58:07Z</cp:lastPrinted>
  <dcterms:created xsi:type="dcterms:W3CDTF">2021-10-11T05:29:44Z</dcterms:created>
  <dcterms:modified xsi:type="dcterms:W3CDTF">2026-03-20T11:16:15Z</dcterms:modified>
</cp:coreProperties>
</file>